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6"/>
  </p:notesMasterIdLst>
  <p:handoutMasterIdLst>
    <p:handoutMasterId r:id="rId47"/>
  </p:handoutMasterIdLst>
  <p:sldIdLst>
    <p:sldId id="327" r:id="rId5"/>
    <p:sldId id="330" r:id="rId6"/>
    <p:sldId id="333" r:id="rId7"/>
    <p:sldId id="334" r:id="rId8"/>
    <p:sldId id="298" r:id="rId9"/>
    <p:sldId id="262" r:id="rId10"/>
    <p:sldId id="335" r:id="rId11"/>
    <p:sldId id="299" r:id="rId12"/>
    <p:sldId id="302" r:id="rId13"/>
    <p:sldId id="336" r:id="rId14"/>
    <p:sldId id="337" r:id="rId15"/>
    <p:sldId id="338" r:id="rId16"/>
    <p:sldId id="339" r:id="rId17"/>
    <p:sldId id="341" r:id="rId18"/>
    <p:sldId id="277" r:id="rId19"/>
    <p:sldId id="284" r:id="rId20"/>
    <p:sldId id="342" r:id="rId21"/>
    <p:sldId id="304" r:id="rId22"/>
    <p:sldId id="343" r:id="rId23"/>
    <p:sldId id="344" r:id="rId24"/>
    <p:sldId id="345" r:id="rId25"/>
    <p:sldId id="346" r:id="rId26"/>
    <p:sldId id="347" r:id="rId27"/>
    <p:sldId id="348" r:id="rId28"/>
    <p:sldId id="349" r:id="rId29"/>
    <p:sldId id="311" r:id="rId30"/>
    <p:sldId id="312" r:id="rId31"/>
    <p:sldId id="350" r:id="rId32"/>
    <p:sldId id="351" r:id="rId33"/>
    <p:sldId id="315" r:id="rId34"/>
    <p:sldId id="316" r:id="rId35"/>
    <p:sldId id="317" r:id="rId36"/>
    <p:sldId id="294" r:id="rId37"/>
    <p:sldId id="352" r:id="rId38"/>
    <p:sldId id="353" r:id="rId39"/>
    <p:sldId id="354" r:id="rId40"/>
    <p:sldId id="288" r:id="rId41"/>
    <p:sldId id="289" r:id="rId42"/>
    <p:sldId id="320" r:id="rId43"/>
    <p:sldId id="274" r:id="rId44"/>
    <p:sldId id="329"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40" autoAdjust="0"/>
    <p:restoredTop sz="85174"/>
  </p:normalViewPr>
  <p:slideViewPr>
    <p:cSldViewPr snapToGrid="0" snapToObjects="1">
      <p:cViewPr varScale="1">
        <p:scale>
          <a:sx n="78" d="100"/>
          <a:sy n="78" d="100"/>
        </p:scale>
        <p:origin x="1099"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3303836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2"/>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470668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2"/>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3"/>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2923969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068839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3791543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53053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2542336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687961"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We have found that for the </a:t>
            </a:r>
            <a:r>
              <a:rPr lang="en-US" sz="2200" dirty="0">
                <a:latin typeface="Abadi" panose="020B0604020104020204" pitchFamily="34" charset="0"/>
              </a:rPr>
              <a:t>VAFB-SLC </a:t>
            </a:r>
            <a:r>
              <a:rPr lang="en-US" sz="2200" dirty="0" err="1">
                <a:latin typeface="Abadi" panose="020B0604020104020204" pitchFamily="34" charset="0"/>
              </a:rPr>
              <a:t>launchsite</a:t>
            </a:r>
            <a:r>
              <a:rPr lang="en-US" sz="2200" dirty="0">
                <a:latin typeface="Abadi" panose="020B0604020104020204" pitchFamily="34" charset="0"/>
              </a:rPr>
              <a:t> there are no rockets launched for heavy payload, mass </a:t>
            </a:r>
            <a:r>
              <a:rPr lang="en-US" sz="1800" dirty="0">
                <a:latin typeface="Abadi" panose="020B0604020104020204" pitchFamily="34" charset="0"/>
              </a:rPr>
              <a:t>&gt;</a:t>
            </a:r>
            <a:r>
              <a:rPr lang="en-US" sz="2200" dirty="0">
                <a:latin typeface="Abadi" panose="020B0604020104020204" pitchFamily="34" charset="0"/>
              </a:rPr>
              <a:t>10000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EB4E5B15-86E1-443A-A50F-A75C07D1A907}"/>
              </a:ext>
            </a:extLst>
          </p:cNvPr>
          <p:cNvPicPr>
            <a:picLocks noChangeAspect="1"/>
          </p:cNvPicPr>
          <p:nvPr/>
        </p:nvPicPr>
        <p:blipFill>
          <a:blip r:embed="rId3"/>
          <a:stretch>
            <a:fillRect/>
          </a:stretch>
        </p:blipFill>
        <p:spPr>
          <a:xfrm>
            <a:off x="137281" y="3730494"/>
            <a:ext cx="11917438" cy="249589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16755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2"/>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2695561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2"/>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2288628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282405"/>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4C4CC7E9-26D6-4398-9FC4-B3AA263523DD}"/>
              </a:ext>
            </a:extLst>
          </p:cNvPr>
          <p:cNvPicPr>
            <a:picLocks noChangeAspect="1"/>
          </p:cNvPicPr>
          <p:nvPr/>
        </p:nvPicPr>
        <p:blipFill>
          <a:blip r:embed="rId3"/>
          <a:stretch>
            <a:fillRect/>
          </a:stretch>
        </p:blipFill>
        <p:spPr>
          <a:xfrm>
            <a:off x="4925763" y="2196715"/>
            <a:ext cx="6992326" cy="3458058"/>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2"/>
          <a:stretch>
            <a:fillRect/>
          </a:stretch>
        </p:blipFill>
        <p:spPr>
          <a:xfrm>
            <a:off x="867266" y="1626375"/>
            <a:ext cx="10028374" cy="2907149"/>
          </a:xfrm>
          <a:prstGeom prst="rect">
            <a:avLst/>
          </a:prstGeom>
        </p:spPr>
      </p:pic>
      <p:pic>
        <p:nvPicPr>
          <p:cNvPr id="2" name="Picture 1">
            <a:extLst>
              <a:ext uri="{FF2B5EF4-FFF2-40B4-BE49-F238E27FC236}">
                <a16:creationId xmlns:a16="http://schemas.microsoft.com/office/drawing/2014/main" id="{0C99CABE-2956-4278-87A2-A332F350FB61}"/>
              </a:ext>
            </a:extLst>
          </p:cNvPr>
          <p:cNvPicPr>
            <a:picLocks noChangeAspect="1"/>
          </p:cNvPicPr>
          <p:nvPr/>
        </p:nvPicPr>
        <p:blipFill>
          <a:blip r:embed="rId3"/>
          <a:stretch>
            <a:fillRect/>
          </a:stretch>
        </p:blipFill>
        <p:spPr>
          <a:xfrm>
            <a:off x="770010" y="1626374"/>
            <a:ext cx="10125630" cy="2907150"/>
          </a:xfrm>
          <a:prstGeom prst="rect">
            <a:avLst/>
          </a:prstGeom>
        </p:spPr>
      </p:pic>
    </p:spTree>
    <p:extLst>
      <p:ext uri="{BB962C8B-B14F-4D97-AF65-F5344CB8AC3E}">
        <p14:creationId xmlns:p14="http://schemas.microsoft.com/office/powerpoint/2010/main" val="3849924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CE78E24E-A62E-429F-B6A3-4AFE11A346D0}"/>
              </a:ext>
            </a:extLst>
          </p:cNvPr>
          <p:cNvPicPr>
            <a:picLocks noChangeAspect="1"/>
          </p:cNvPicPr>
          <p:nvPr/>
        </p:nvPicPr>
        <p:blipFill>
          <a:blip r:embed="rId2"/>
          <a:stretch>
            <a:fillRect/>
          </a:stretch>
        </p:blipFill>
        <p:spPr>
          <a:xfrm>
            <a:off x="1469982" y="2772913"/>
            <a:ext cx="9516803" cy="2305372"/>
          </a:xfrm>
          <a:prstGeom prst="rect">
            <a:avLst/>
          </a:prstGeom>
        </p:spPr>
      </p:pic>
    </p:spTree>
    <p:extLst>
      <p:ext uri="{BB962C8B-B14F-4D97-AF65-F5344CB8AC3E}">
        <p14:creationId xmlns:p14="http://schemas.microsoft.com/office/powerpoint/2010/main" val="179453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723820"/>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We calculated the average payload mass carried by booster version F9 v1.1 as 2928.4</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AC214A1F-3679-4D6C-89F3-986A9AB95DD3}"/>
              </a:ext>
            </a:extLst>
          </p:cNvPr>
          <p:cNvPicPr>
            <a:picLocks noChangeAspect="1"/>
          </p:cNvPicPr>
          <p:nvPr/>
        </p:nvPicPr>
        <p:blipFill>
          <a:blip r:embed="rId3"/>
          <a:stretch>
            <a:fillRect/>
          </a:stretch>
        </p:blipFill>
        <p:spPr>
          <a:xfrm>
            <a:off x="1364672" y="3563827"/>
            <a:ext cx="9326277" cy="213389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603375"/>
          </a:xfrm>
          <a:prstGeom prst="rect">
            <a:avLst/>
          </a:prstGeom>
        </p:spPr>
        <p:txBody>
          <a:bodyPr lIns="91440" tIns="45720" rIns="91440" bIns="45720" anchor="t">
            <a:normAutofit/>
          </a:bodyPr>
          <a:lstStyle/>
          <a:p>
            <a:pPr>
              <a:lnSpc>
                <a:spcPct val="100000"/>
              </a:lnSpc>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A2345525-2350-469A-878E-44D57BC2C94B}"/>
              </a:ext>
            </a:extLst>
          </p:cNvPr>
          <p:cNvPicPr>
            <a:picLocks noChangeAspect="1"/>
          </p:cNvPicPr>
          <p:nvPr/>
        </p:nvPicPr>
        <p:blipFill>
          <a:blip r:embed="rId3"/>
          <a:stretch>
            <a:fillRect/>
          </a:stretch>
        </p:blipFill>
        <p:spPr>
          <a:xfrm>
            <a:off x="1250357" y="3646048"/>
            <a:ext cx="9554908" cy="216247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8" y="1782981"/>
            <a:ext cx="10905064" cy="1274851"/>
          </a:xfrm>
          <a:prstGeom prst="rect">
            <a:avLst/>
          </a:prstGeom>
        </p:spPr>
        <p:txBody>
          <a:bodyPr vert="horz" lIns="91440" tIns="45720" rIns="91440" bIns="45720" rtlCol="0">
            <a:normAutofit/>
          </a:bodyPr>
          <a:lstStyle/>
          <a:p>
            <a:pPr>
              <a:spcBef>
                <a:spcPts val="1400"/>
              </a:spcBef>
            </a:pPr>
            <a:r>
              <a:rPr lang="en-US" sz="2000">
                <a:latin typeface="Abadi" panose="020B0604020104020204" pitchFamily="34" charset="0"/>
              </a:rPr>
              <a:t>We used the </a:t>
            </a:r>
            <a:r>
              <a:rPr lang="en-US" sz="2000" b="1">
                <a:latin typeface="Abadi" panose="020B0604020104020204" pitchFamily="34" charset="0"/>
              </a:rPr>
              <a:t>WHERE</a:t>
            </a:r>
            <a:r>
              <a:rPr lang="en-US" sz="2000">
                <a:latin typeface="Abadi" panose="020B0604020104020204" pitchFamily="34" charset="0"/>
              </a:rPr>
              <a:t> clause to filter for boosters which have successfully landed on drone ship and applied the </a:t>
            </a:r>
            <a:r>
              <a:rPr lang="en-US" sz="2000" b="1">
                <a:latin typeface="Abadi" panose="020B0604020104020204" pitchFamily="34" charset="0"/>
              </a:rPr>
              <a:t>AND</a:t>
            </a:r>
            <a:r>
              <a:rPr lang="en-US" sz="200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82F8ECDE-AFC8-46FE-AF8C-8BF36E40AD3F}"/>
              </a:ext>
            </a:extLst>
          </p:cNvPr>
          <p:cNvPicPr>
            <a:picLocks noChangeAspect="1"/>
          </p:cNvPicPr>
          <p:nvPr/>
        </p:nvPicPr>
        <p:blipFill>
          <a:blip r:embed="rId2"/>
          <a:stretch>
            <a:fillRect/>
          </a:stretch>
        </p:blipFill>
        <p:spPr>
          <a:xfrm>
            <a:off x="550605" y="3661989"/>
            <a:ext cx="10776155" cy="2768307"/>
          </a:xfrm>
          <a:prstGeom prst="rect">
            <a:avLst/>
          </a:prstGeom>
        </p:spPr>
      </p:pic>
    </p:spTree>
    <p:extLst>
      <p:ext uri="{BB962C8B-B14F-4D97-AF65-F5344CB8AC3E}">
        <p14:creationId xmlns:p14="http://schemas.microsoft.com/office/powerpoint/2010/main" val="440003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a:latin typeface="Abadi" panose="020B0604020104020204" pitchFamily="34" charset="0"/>
              </a:rPr>
              <a:t>We used wildcard like ‘%’ to filter for </a:t>
            </a:r>
            <a:r>
              <a:rPr lang="en-US" sz="2000" b="1">
                <a:latin typeface="Abadi" panose="020B0604020104020204" pitchFamily="34" charset="0"/>
              </a:rPr>
              <a:t>WHERE</a:t>
            </a:r>
            <a:r>
              <a:rPr lang="en-US" sz="2000">
                <a:latin typeface="Abadi" panose="020B0604020104020204" pitchFamily="34" charset="0"/>
              </a:rPr>
              <a:t> MissionOutcome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pic>
        <p:nvPicPr>
          <p:cNvPr id="3" name="Picture 2">
            <a:extLst>
              <a:ext uri="{FF2B5EF4-FFF2-40B4-BE49-F238E27FC236}">
                <a16:creationId xmlns:a16="http://schemas.microsoft.com/office/drawing/2014/main" id="{F0CBBC22-1C7D-4FCF-84F5-CDEAD07443D2}"/>
              </a:ext>
            </a:extLst>
          </p:cNvPr>
          <p:cNvPicPr>
            <a:picLocks noChangeAspect="1"/>
          </p:cNvPicPr>
          <p:nvPr/>
        </p:nvPicPr>
        <p:blipFill>
          <a:blip r:embed="rId2"/>
          <a:stretch>
            <a:fillRect/>
          </a:stretch>
        </p:blipFill>
        <p:spPr>
          <a:xfrm>
            <a:off x="309540" y="1667632"/>
            <a:ext cx="6809015" cy="3051851"/>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60285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000"/>
              <a:t>We determined the booster that have carried the maximum payload using a subquery in the </a:t>
            </a:r>
            <a:r>
              <a:rPr lang="en-US" sz="2000" b="1"/>
              <a:t>WHERE</a:t>
            </a:r>
            <a:r>
              <a:rPr lang="en-US" sz="2000"/>
              <a:t> clause and the </a:t>
            </a:r>
            <a:r>
              <a:rPr lang="en-US" sz="2000" b="1"/>
              <a:t>MAX() </a:t>
            </a:r>
            <a:r>
              <a:rPr lang="en-US" sz="2000"/>
              <a:t>function.</a:t>
            </a:r>
          </a:p>
          <a:p>
            <a:pPr marL="0">
              <a:spcBef>
                <a:spcPts val="1400"/>
              </a:spcBef>
            </a:pPr>
            <a:endParaRPr lang="en-US" sz="200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9840EB33-FBCA-4770-9238-A49FD1112E63}"/>
              </a:ext>
            </a:extLst>
          </p:cNvPr>
          <p:cNvPicPr>
            <a:picLocks noChangeAspect="1"/>
          </p:cNvPicPr>
          <p:nvPr/>
        </p:nvPicPr>
        <p:blipFill>
          <a:blip r:embed="rId2"/>
          <a:stretch>
            <a:fillRect/>
          </a:stretch>
        </p:blipFill>
        <p:spPr>
          <a:xfrm>
            <a:off x="5295320" y="2009799"/>
            <a:ext cx="6253212" cy="390825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2015 Launch Records</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133686BF-2B53-4D9C-AFCB-81F1997D2EB2}"/>
              </a:ext>
            </a:extLst>
          </p:cNvPr>
          <p:cNvPicPr>
            <a:picLocks noChangeAspect="1"/>
          </p:cNvPicPr>
          <p:nvPr/>
        </p:nvPicPr>
        <p:blipFill>
          <a:blip r:embed="rId2"/>
          <a:stretch>
            <a:fillRect/>
          </a:stretch>
        </p:blipFill>
        <p:spPr>
          <a:xfrm>
            <a:off x="659914" y="1014482"/>
            <a:ext cx="10872172" cy="2337515"/>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2600"/>
              <a:t>We used a combinations of the </a:t>
            </a:r>
            <a:r>
              <a:rPr lang="en-US" sz="2600" b="1"/>
              <a:t>WHERE</a:t>
            </a:r>
            <a:r>
              <a:rPr lang="en-US" sz="2600"/>
              <a:t> clause, </a:t>
            </a:r>
            <a:r>
              <a:rPr lang="en-US" sz="2600" b="1"/>
              <a:t>LIKE</a:t>
            </a:r>
            <a:r>
              <a:rPr lang="en-US" sz="2600"/>
              <a:t>, </a:t>
            </a:r>
            <a:r>
              <a:rPr lang="en-US" sz="2600" b="1"/>
              <a:t>AND</a:t>
            </a:r>
            <a:r>
              <a:rPr lang="en-US" sz="2600"/>
              <a:t>, and </a:t>
            </a:r>
            <a:r>
              <a:rPr lang="en-US" sz="2600" b="1"/>
              <a:t>BETWEEN</a:t>
            </a:r>
            <a:r>
              <a:rPr lang="en-US" sz="2600"/>
              <a:t> conditions to filter for failed landing outcomes in drone ship, their booster versions, and launch site names for year 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000"/>
              <a:t>We selected Landing outcomes and the </a:t>
            </a:r>
            <a:r>
              <a:rPr lang="en-US" sz="2000" b="1"/>
              <a:t>COUNT</a:t>
            </a:r>
            <a:r>
              <a:rPr lang="en-US" sz="2000"/>
              <a:t> of landing outcomes from the data and used the </a:t>
            </a:r>
            <a:r>
              <a:rPr lang="en-US" sz="2000" b="1"/>
              <a:t>WHERE</a:t>
            </a:r>
            <a:r>
              <a:rPr lang="en-US" sz="2000"/>
              <a:t> clause to filter for landing outcomes </a:t>
            </a:r>
            <a:r>
              <a:rPr lang="en-US" sz="2000" b="1"/>
              <a:t>BETWEEN</a:t>
            </a:r>
            <a:r>
              <a:rPr lang="en-US" sz="2000"/>
              <a:t> 2010-06-04 to 2010-03-20.</a:t>
            </a:r>
          </a:p>
          <a:p>
            <a:pPr>
              <a:spcBef>
                <a:spcPts val="1400"/>
              </a:spcBef>
            </a:pPr>
            <a:r>
              <a:rPr lang="en-US" sz="2000"/>
              <a:t>We applied the </a:t>
            </a:r>
            <a:r>
              <a:rPr lang="en-US" sz="2000" b="1"/>
              <a:t>GROUP BY </a:t>
            </a:r>
            <a:r>
              <a:rPr lang="en-US" sz="2000"/>
              <a:t>clause to group the landing outcomes and the </a:t>
            </a:r>
            <a:r>
              <a:rPr lang="en-US" sz="2000" b="1"/>
              <a:t>ORDER BY </a:t>
            </a:r>
            <a:r>
              <a:rPr lang="en-US" sz="2000"/>
              <a:t>clause to order the grouped landing outcome in descending order.</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73301DB8-7469-44D4-AF6B-5E3289BEEC56}"/>
              </a:ext>
            </a:extLst>
          </p:cNvPr>
          <p:cNvPicPr>
            <a:picLocks noChangeAspect="1"/>
          </p:cNvPicPr>
          <p:nvPr/>
        </p:nvPicPr>
        <p:blipFill>
          <a:blip r:embed="rId2"/>
          <a:stretch>
            <a:fillRect/>
          </a:stretch>
        </p:blipFill>
        <p:spPr>
          <a:xfrm>
            <a:off x="5295320" y="2697652"/>
            <a:ext cx="6253212" cy="2532550"/>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1960133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1337244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1994156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1428002"/>
          </a:xfrm>
          <a:prstGeom prst="rect">
            <a:avLst/>
          </a:prstGeom>
        </p:spPr>
        <p:txBody>
          <a:bodyPr vert="horz" lIns="91440" tIns="45720" rIns="91440" bIns="45720" rtlCol="0" anchor="t">
            <a:normAutofit/>
          </a:bodyPr>
          <a:lstStyle/>
          <a:p>
            <a:pPr>
              <a:spcBef>
                <a:spcPts val="1400"/>
              </a:spcBef>
            </a:pPr>
            <a:r>
              <a:rPr lang="en-US" sz="2200" dirty="0">
                <a:latin typeface="Abadi" panose="020B0604020104020204" pitchFamily="34" charset="0"/>
              </a:rPr>
              <a:t>The decision tree classifier 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5FDD03F3-2B70-4273-980E-2BD3B2DA8B88}"/>
              </a:ext>
            </a:extLst>
          </p:cNvPr>
          <p:cNvPicPr>
            <a:picLocks noChangeAspect="1"/>
          </p:cNvPicPr>
          <p:nvPr/>
        </p:nvPicPr>
        <p:blipFill rotWithShape="1">
          <a:blip r:embed="rId3"/>
          <a:srcRect t="2064"/>
          <a:stretch/>
        </p:blipFill>
        <p:spPr>
          <a:xfrm>
            <a:off x="216310" y="2782529"/>
            <a:ext cx="10785987" cy="395748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Confusion Matrix</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a:t>The confusion matrix for the decision tree classifier shows that the classifier can distinguish between the different classes. The major problem is the false positives .i.e., unsuccessful landing marked as successful landing by the classifier.</a:t>
            </a:r>
          </a:p>
        </p:txBody>
      </p:sp>
      <p:pic>
        <p:nvPicPr>
          <p:cNvPr id="2" name="Picture 1">
            <a:extLst>
              <a:ext uri="{FF2B5EF4-FFF2-40B4-BE49-F238E27FC236}">
                <a16:creationId xmlns:a16="http://schemas.microsoft.com/office/drawing/2014/main" id="{68740D2B-CD36-4211-8234-0D4E461150D2}"/>
              </a:ext>
            </a:extLst>
          </p:cNvPr>
          <p:cNvPicPr>
            <a:picLocks noChangeAspect="1"/>
          </p:cNvPicPr>
          <p:nvPr/>
        </p:nvPicPr>
        <p:blipFill>
          <a:blip r:embed="rId3"/>
          <a:stretch>
            <a:fillRect/>
          </a:stretch>
        </p:blipFill>
        <p:spPr>
          <a:xfrm>
            <a:off x="4654296" y="822493"/>
            <a:ext cx="6903720" cy="5213013"/>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1969987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75054"/>
            <a:ext cx="7459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Model’s parameters were tuned by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and evaluated over the accuracy metric.</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865229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9"/>
            <a:ext cx="5461000" cy="2415918"/>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1800" dirty="0">
                <a:hlinkClick r:id="rId3" action="ppaction://hlinksldjump"/>
              </a:rPr>
              <a:t>https://eu-gb.dataplatform.cloud.ibm.com/analytics/notebooks/v2/409ea556-a096-4760-9491-815db8f93167/view?access_token=efd368ce7bdf43c551e9a1db7a5147d4ad87d272372d1321337a5d9756134d88</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125444FF-0E06-4F42-A11B-69078ADBC824}"/>
              </a:ext>
            </a:extLst>
          </p:cNvPr>
          <p:cNvPicPr>
            <a:picLocks noChangeAspect="1"/>
          </p:cNvPicPr>
          <p:nvPr/>
        </p:nvPicPr>
        <p:blipFill>
          <a:blip r:embed="rId4"/>
          <a:stretch>
            <a:fillRect/>
          </a:stretch>
        </p:blipFill>
        <p:spPr>
          <a:xfrm>
            <a:off x="5910262" y="1800225"/>
            <a:ext cx="5461000" cy="1413143"/>
          </a:xfrm>
          <a:prstGeom prst="rect">
            <a:avLst/>
          </a:prstGeom>
        </p:spPr>
      </p:pic>
      <p:pic>
        <p:nvPicPr>
          <p:cNvPr id="8" name="Picture 7">
            <a:extLst>
              <a:ext uri="{FF2B5EF4-FFF2-40B4-BE49-F238E27FC236}">
                <a16:creationId xmlns:a16="http://schemas.microsoft.com/office/drawing/2014/main" id="{789A0379-6BC6-46DE-AFCF-E395C8B383A5}"/>
              </a:ext>
            </a:extLst>
          </p:cNvPr>
          <p:cNvPicPr>
            <a:picLocks noChangeAspect="1"/>
          </p:cNvPicPr>
          <p:nvPr/>
        </p:nvPicPr>
        <p:blipFill>
          <a:blip r:embed="rId5"/>
          <a:stretch>
            <a:fillRect/>
          </a:stretch>
        </p:blipFill>
        <p:spPr>
          <a:xfrm>
            <a:off x="5910262" y="3221305"/>
            <a:ext cx="5461000" cy="98690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webscrape</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The link to the document is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9"/>
            <a:ext cx="5461000" cy="271088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4">
            <a:extLst>
              <a:ext uri="{FF2B5EF4-FFF2-40B4-BE49-F238E27FC236}">
                <a16:creationId xmlns:a16="http://schemas.microsoft.com/office/drawing/2014/main" id="{034503BC-7C5B-489A-A98A-E8098F3451E2}"/>
              </a:ext>
            </a:extLst>
          </p:cNvPr>
          <p:cNvPicPr>
            <a:picLocks noChangeAspect="1"/>
          </p:cNvPicPr>
          <p:nvPr/>
        </p:nvPicPr>
        <p:blipFill>
          <a:blip r:embed="rId3"/>
          <a:stretch>
            <a:fillRect/>
          </a:stretch>
        </p:blipFill>
        <p:spPr>
          <a:xfrm>
            <a:off x="5910262" y="1792288"/>
            <a:ext cx="5461000" cy="271088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elements/1.1/"/>
    <ds:schemaRef ds:uri="http://purl.org/dc/dcmitype/"/>
    <ds:schemaRef ds:uri="155be751-a274-42e8-93fb-f39d3b9bccc8"/>
    <ds:schemaRef ds:uri="http://purl.org/dc/terms/"/>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f80a141d-92ca-4d3d-9308-f7e7b1d44ce8"/>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TotalTime>
  <Words>1635</Words>
  <Application>Microsoft Office PowerPoint</Application>
  <PresentationFormat>Widescreen</PresentationFormat>
  <Paragraphs>207</Paragraphs>
  <Slides>41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PRAJAPATI</dc:creator>
  <cp:lastModifiedBy>ASHISH PRAJAPATI</cp:lastModifiedBy>
  <cp:revision>2</cp:revision>
  <dcterms:created xsi:type="dcterms:W3CDTF">2022-08-05T14:47:27Z</dcterms:created>
  <dcterms:modified xsi:type="dcterms:W3CDTF">2022-08-05T14:48:43Z</dcterms:modified>
</cp:coreProperties>
</file>